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Lapas1!$B$1</c:f>
              <c:strCache>
                <c:ptCount val="1"/>
                <c:pt idx="0">
                  <c:v>savivaldybės</c:v>
                </c:pt>
              </c:strCache>
            </c:strRef>
          </c:tx>
          <c:cat>
            <c:numRef>
              <c:f>Lapas1!$A$2:$A$5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Lapas1!$B$2:$B$5</c:f>
              <c:numCache>
                <c:formatCode>General</c:formatCode>
                <c:ptCount val="4"/>
                <c:pt idx="0">
                  <c:v>5632</c:v>
                </c:pt>
                <c:pt idx="1">
                  <c:v>3565</c:v>
                </c:pt>
                <c:pt idx="2">
                  <c:v>2896</c:v>
                </c:pt>
                <c:pt idx="3">
                  <c:v>14472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Nacionalinės</c:v>
                </c:pt>
              </c:strCache>
            </c:strRef>
          </c:tx>
          <c:cat>
            <c:numRef>
              <c:f>Lapas1!$A$2:$A$5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Lapas1!$C$2:$C$5</c:f>
              <c:numCache>
                <c:formatCode>General</c:formatCode>
                <c:ptCount val="4"/>
                <c:pt idx="0">
                  <c:v>5420</c:v>
                </c:pt>
                <c:pt idx="1">
                  <c:v>7159</c:v>
                </c:pt>
                <c:pt idx="2">
                  <c:v>21493</c:v>
                </c:pt>
                <c:pt idx="3">
                  <c:v>27385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ES</c:v>
                </c:pt>
              </c:strCache>
            </c:strRef>
          </c:tx>
          <c:cat>
            <c:numRef>
              <c:f>Lapas1!$A$2:$A$5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Lapas1!$D$2:$D$5</c:f>
              <c:numCache>
                <c:formatCode>General</c:formatCode>
                <c:ptCount val="4"/>
                <c:pt idx="0">
                  <c:v>69942</c:v>
                </c:pt>
                <c:pt idx="1">
                  <c:v>16376</c:v>
                </c:pt>
                <c:pt idx="2">
                  <c:v>32566</c:v>
                </c:pt>
                <c:pt idx="3">
                  <c:v>5</c:v>
                </c:pt>
              </c:numCache>
            </c:numRef>
          </c:val>
        </c:ser>
        <c:axId val="39691776"/>
        <c:axId val="39693312"/>
      </c:barChart>
      <c:catAx>
        <c:axId val="39691776"/>
        <c:scaling>
          <c:orientation val="minMax"/>
        </c:scaling>
        <c:axPos val="b"/>
        <c:numFmt formatCode="General" sourceLinked="1"/>
        <c:tickLblPos val="nextTo"/>
        <c:crossAx val="39693312"/>
        <c:crosses val="autoZero"/>
        <c:auto val="1"/>
        <c:lblAlgn val="ctr"/>
        <c:lblOffset val="100"/>
      </c:catAx>
      <c:valAx>
        <c:axId val="39693312"/>
        <c:scaling>
          <c:orientation val="minMax"/>
        </c:scaling>
        <c:axPos val="l"/>
        <c:majorGridlines/>
        <c:numFmt formatCode="General" sourceLinked="1"/>
        <c:tickLblPos val="nextTo"/>
        <c:crossAx val="396917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Lapas1!$B$1</c:f>
              <c:strCache>
                <c:ptCount val="1"/>
                <c:pt idx="0">
                  <c:v>Savivaldybės</c:v>
                </c:pt>
              </c:strCache>
            </c:strRef>
          </c:tx>
          <c:cat>
            <c:numRef>
              <c:f>Lapas1!$A$2:$A$5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Lapas1!$B$2:$B$5</c:f>
              <c:numCache>
                <c:formatCode>General</c:formatCode>
                <c:ptCount val="4"/>
                <c:pt idx="0">
                  <c:v>447</c:v>
                </c:pt>
                <c:pt idx="1">
                  <c:v>210</c:v>
                </c:pt>
                <c:pt idx="2">
                  <c:v>1847</c:v>
                </c:pt>
                <c:pt idx="3">
                  <c:v>1648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Nacionaliniuose</c:v>
                </c:pt>
              </c:strCache>
            </c:strRef>
          </c:tx>
          <c:cat>
            <c:numRef>
              <c:f>Lapas1!$A$2:$A$5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Lapas1!$C$2:$C$5</c:f>
              <c:numCache>
                <c:formatCode>General</c:formatCode>
                <c:ptCount val="4"/>
                <c:pt idx="0">
                  <c:v>274</c:v>
                </c:pt>
                <c:pt idx="1">
                  <c:v>358</c:v>
                </c:pt>
                <c:pt idx="2">
                  <c:v>445</c:v>
                </c:pt>
                <c:pt idx="3">
                  <c:v>430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ES</c:v>
                </c:pt>
              </c:strCache>
            </c:strRef>
          </c:tx>
          <c:cat>
            <c:numRef>
              <c:f>Lapas1!$A$2:$A$5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Lapas1!$D$2:$D$5</c:f>
              <c:numCache>
                <c:formatCode>General</c:formatCode>
                <c:ptCount val="4"/>
                <c:pt idx="0">
                  <c:v>686</c:v>
                </c:pt>
                <c:pt idx="1">
                  <c:v>81</c:v>
                </c:pt>
                <c:pt idx="2">
                  <c:v>567</c:v>
                </c:pt>
                <c:pt idx="3">
                  <c:v>0</c:v>
                </c:pt>
              </c:numCache>
            </c:numRef>
          </c:val>
        </c:ser>
        <c:axId val="42942848"/>
        <c:axId val="42944384"/>
      </c:barChart>
      <c:catAx>
        <c:axId val="42942848"/>
        <c:scaling>
          <c:orientation val="minMax"/>
        </c:scaling>
        <c:axPos val="b"/>
        <c:numFmt formatCode="General" sourceLinked="1"/>
        <c:tickLblPos val="nextTo"/>
        <c:crossAx val="42944384"/>
        <c:crosses val="autoZero"/>
        <c:auto val="1"/>
        <c:lblAlgn val="ctr"/>
        <c:lblOffset val="100"/>
      </c:catAx>
      <c:valAx>
        <c:axId val="42944384"/>
        <c:scaling>
          <c:orientation val="minMax"/>
        </c:scaling>
        <c:axPos val="l"/>
        <c:majorGridlines/>
        <c:numFmt formatCode="General" sourceLinked="1"/>
        <c:tickLblPos val="nextTo"/>
        <c:crossAx val="429428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3AC1-9C29-4082-985E-40314874D22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3D464-9AAE-4C56-AEC3-3F4954E06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*5 projektai su jaunimu dirbančių organizacijų- </a:t>
            </a:r>
            <a:r>
              <a:rPr lang="lt-LT" b="1" dirty="0" smtClean="0"/>
              <a:t>1400 </a:t>
            </a:r>
            <a:r>
              <a:rPr lang="lt-LT" b="1" dirty="0" err="1" smtClean="0"/>
              <a:t>eur</a:t>
            </a:r>
            <a:r>
              <a:rPr lang="lt-LT" b="1" dirty="0" smtClean="0"/>
              <a:t>; 881 dalyvis  </a:t>
            </a:r>
            <a:r>
              <a:rPr lang="lt-LT" dirty="0" smtClean="0"/>
              <a:t>(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Lietuvos šaulių sąjungos Alfonso Smetonos šaulių 5-oji rinktinė 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Kriaunų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kaimo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bendruomenė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Sporto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klubas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"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Obeliai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Asociacija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Sporto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klubas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,,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Pandėlio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SK“ 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Rokiškio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Rajono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Jaunųjų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Ūkininkų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Asociacija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);</a:t>
            </a:r>
          </a:p>
          <a:p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**Lietuvos šaulių sąjungos , Panevėžio Alfonso Smetonos šaulių 5-oji rinktinė (1 projektas, 600 </a:t>
            </a:r>
            <a:r>
              <a:rPr lang="lt-L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</a:t>
            </a:r>
            <a:r>
              <a:rPr lang="lt-L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97 jaunieji šauliai)</a:t>
            </a:r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3D464-9AAE-4C56-AEC3-3F4954E0641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tačiakampis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Stačiakampis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Stačiakampis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Stačiakampis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Stačiakampis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Suapvalintas stačiakamp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Suapvalintas stačiakamp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tačiakampis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tačiakampis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9" name="Paantraštė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Spustelėkite ruošinio paantraštės stiliui keisti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26" name="Datos vietos rezervavimo ženklas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27" name="Skaidrės numerio vietos rezervavimo ženklas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8" name="Poraštės vietos rezervavimo ženklas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t-LT" smtClean="0"/>
              <a:t>Spustelėkite piktogramą, jei norite įtraukti paveikslėlį</a:t>
            </a:r>
            <a:endParaRPr kumimoji="0" lang="en-US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tačiakampis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tačiakampis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Stačiakampis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Stačiakampis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Stačiakampis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Suapvalintas stačiakamp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Suapvalintas stačiakamp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Stačiakampis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Stačiakampis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Stačiakampis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Stačiakampis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Stačiakampis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Stačiakampis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C8DDDC4-DD48-4308-A7E0-98165D63D553}" type="datetimeFigureOut">
              <a:rPr lang="lt-LT" smtClean="0"/>
              <a:pPr/>
              <a:t>1/31/2017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lt-LT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valusstalas.lt/vasaros-stovykla-buk/" TargetMode="External"/><Relationship Id="rId2" Type="http://schemas.openxmlformats.org/officeDocument/2006/relationships/hyperlink" Target="http://www.apvalusstalas.lt/orientacinis-zygis-nusikaltimas-nezinoti-2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jc.lt/rokiskio-rajono-mokiniu-taryba/konferencija----jaunimas-ateiciai----2016-m--410/lt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tar.lt/portal/legalAct.html?documentId=TAR.114827D355B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min.l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jc.lt/" TargetMode="External"/><Relationship Id="rId13" Type="http://schemas.openxmlformats.org/officeDocument/2006/relationships/hyperlink" Target="http://www.romuva.rokiskyje.lt/_naujas/index.php/romuvos-padalinys" TargetMode="External"/><Relationship Id="rId3" Type="http://schemas.openxmlformats.org/officeDocument/2006/relationships/hyperlink" Target="http://www.facebook.com/JLK" TargetMode="External"/><Relationship Id="rId7" Type="http://schemas.openxmlformats.org/officeDocument/2006/relationships/hyperlink" Target="http://www.rokiskis.lt/" TargetMode="External"/><Relationship Id="rId12" Type="http://schemas.openxmlformats.org/officeDocument/2006/relationships/hyperlink" Target="http://tapk.lt/lt/naujienos/p15/stovyklos-pazinimo-vasara-atgarsiai.html" TargetMode="External"/><Relationship Id="rId2" Type="http://schemas.openxmlformats.org/officeDocument/2006/relationships/hyperlink" Target="http://www.facebook.com/JLKwww.apvalusstalas.l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okiskiokc.lt/" TargetMode="External"/><Relationship Id="rId11" Type="http://schemas.openxmlformats.org/officeDocument/2006/relationships/hyperlink" Target="http://www.rokiskis.lt/lt/jaunimui.html" TargetMode="External"/><Relationship Id="rId5" Type="http://schemas.openxmlformats.org/officeDocument/2006/relationships/hyperlink" Target="http://www.apvalusstalas.lt/" TargetMode="External"/><Relationship Id="rId10" Type="http://schemas.openxmlformats.org/officeDocument/2006/relationships/hyperlink" Target="http://www.rokiskis.lt/lt/stovyklos-2016.html" TargetMode="External"/><Relationship Id="rId4" Type="http://schemas.openxmlformats.org/officeDocument/2006/relationships/hyperlink" Target="https://www.facebook.com/rokiskio.jaunimocentras" TargetMode="External"/><Relationship Id="rId9" Type="http://schemas.openxmlformats.org/officeDocument/2006/relationships/hyperlink" Target="http://www.rokiskis.lt/lt/svietimas/_4983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sz="2200" b="1" dirty="0" smtClean="0"/>
              <a:t>ROKIŠKIO RAJONO JAUNIMO, SU JAUNIMU DIRBANČIŲ ORGANIZACIJŲ, NEFORMALIŲ JAUNIMO GRUPIŲ IR JAUNIMO POLITIKOS SRITYJE DIRBANČIŲ JAUNIMO CENTRŲ/JAUNIMO ERDVIŲ PROJEKTINĖS VEIKLOS ORGANIZAVIMO 2016 metais apklausos  rezultatų pristatymas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852478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lt-LT" sz="2000" dirty="0" smtClean="0"/>
              <a:t>Jaunimo reikalų tarybos posėdis</a:t>
            </a:r>
          </a:p>
          <a:p>
            <a:pPr algn="r"/>
            <a:r>
              <a:rPr lang="lt-LT" sz="2000" dirty="0" smtClean="0"/>
              <a:t>JRK Danutė </a:t>
            </a:r>
            <a:r>
              <a:rPr lang="lt-LT" sz="2000" dirty="0" err="1" smtClean="0"/>
              <a:t>Kniazytė</a:t>
            </a:r>
            <a:endParaRPr lang="lt-LT" sz="2000" dirty="0" smtClean="0"/>
          </a:p>
          <a:p>
            <a:pPr algn="r"/>
            <a:r>
              <a:rPr lang="lt-LT" sz="2000" dirty="0" smtClean="0"/>
              <a:t>2016 12 28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800" dirty="0" smtClean="0"/>
              <a:t>6. </a:t>
            </a:r>
            <a:r>
              <a:rPr lang="lt-LT" sz="2800" dirty="0" err="1" smtClean="0"/>
              <a:t>Tarpinstitucinis</a:t>
            </a:r>
            <a:r>
              <a:rPr lang="lt-LT" sz="2800" dirty="0" smtClean="0"/>
              <a:t>/tarpžinybinis  bendradarbiavimas, t.y.  </a:t>
            </a:r>
            <a:r>
              <a:rPr lang="lt-LT" sz="2800" b="1" dirty="0" smtClean="0"/>
              <a:t>pasirašytų bendradarbiavimo sutarčių skaičius- 7: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Savivaldybės biudžetinėmis įstaigomis (seniūnijomis, </a:t>
            </a:r>
            <a:r>
              <a:rPr lang="lt-LT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švietimo</a:t>
            </a:r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kultūros, socialinėmis, sveikatos ir kt. -2</a:t>
            </a:r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lt-LT" sz="2400" dirty="0" smtClean="0">
                <a:solidFill>
                  <a:srgbClr val="FF0000"/>
                </a:solidFill>
              </a:rPr>
              <a:t>Verslo organizacijomis-0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lt-LT" sz="2400" dirty="0" smtClean="0"/>
              <a:t>Su kitais partneriais (įrašykite su kokiais?):</a:t>
            </a:r>
            <a:endParaRPr lang="en-US" sz="2400" dirty="0" smtClean="0"/>
          </a:p>
          <a:p>
            <a:pPr lvl="1"/>
            <a:r>
              <a:rPr lang="lt-LT" sz="2400" dirty="0" smtClean="0"/>
              <a:t>Labdaros ir paramos fondu „Jauniems“;</a:t>
            </a:r>
            <a:endParaRPr lang="en-US" sz="2400" dirty="0" smtClean="0"/>
          </a:p>
          <a:p>
            <a:pPr lvl="1"/>
            <a:r>
              <a:rPr lang="lt-LT" sz="2400" dirty="0" smtClean="0"/>
              <a:t>Jaunųjų Lyderių klubu;</a:t>
            </a:r>
            <a:endParaRPr lang="en-US" sz="2400" dirty="0" smtClean="0"/>
          </a:p>
          <a:p>
            <a:pPr lvl="1"/>
            <a:r>
              <a:rPr lang="lt-LT" sz="2400" dirty="0" smtClean="0"/>
              <a:t>Lietuvos moksleivių sąjunga;</a:t>
            </a:r>
            <a:endParaRPr lang="en-US" sz="2400" dirty="0" smtClean="0"/>
          </a:p>
          <a:p>
            <a:pPr lvl="1"/>
            <a:r>
              <a:rPr lang="lt-LT" sz="2400" dirty="0" smtClean="0"/>
              <a:t>Rokiškio rajono mokinių taryba;</a:t>
            </a:r>
            <a:endParaRPr lang="en-US" sz="2400" dirty="0" smtClean="0"/>
          </a:p>
          <a:p>
            <a:pPr lvl="1"/>
            <a:r>
              <a:rPr lang="lt-LT" sz="2400" dirty="0" smtClean="0"/>
              <a:t>Neformali šokių grupė „</a:t>
            </a:r>
            <a:r>
              <a:rPr lang="lt-LT" sz="2400" dirty="0" err="1" smtClean="0"/>
              <a:t>Living</a:t>
            </a:r>
            <a:r>
              <a:rPr lang="lt-LT" sz="2400" dirty="0" smtClean="0"/>
              <a:t> </a:t>
            </a:r>
            <a:r>
              <a:rPr lang="lt-LT" sz="2400" dirty="0" err="1" smtClean="0"/>
              <a:t>Steps</a:t>
            </a:r>
            <a:r>
              <a:rPr lang="lt-LT" sz="2400" dirty="0" smtClean="0"/>
              <a:t>“.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800" b="1" dirty="0" smtClean="0"/>
              <a:t>7</a:t>
            </a:r>
            <a:r>
              <a:rPr lang="lt-LT" sz="2800" dirty="0" smtClean="0"/>
              <a:t>. </a:t>
            </a:r>
            <a:r>
              <a:rPr lang="lt-LT" sz="2800" b="1" dirty="0" smtClean="0"/>
              <a:t>Labiausiai  pavykęs organizacijos  projektas 2016 m.   (galite pateikti tik nuorodą, jei yra pristatymas internetinėje erdvėje): </a:t>
            </a:r>
            <a:endParaRPr lang="en-US" sz="28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u="sng" dirty="0" smtClean="0">
                <a:hlinkClick r:id="rId2"/>
              </a:rPr>
              <a:t>http://www.apvalusstalas.lt/orientacinis-zygis-nusikaltimas-nezinoti-2/</a:t>
            </a:r>
            <a:r>
              <a:rPr lang="lt-LT" dirty="0" smtClean="0"/>
              <a:t> ; </a:t>
            </a:r>
          </a:p>
          <a:p>
            <a:r>
              <a:rPr lang="lt-LT" u="sng" dirty="0" smtClean="0">
                <a:hlinkClick r:id="rId3"/>
              </a:rPr>
              <a:t>http://www.apvalusstalas.lt/vasaros-stovykla-buk/</a:t>
            </a:r>
            <a:r>
              <a:rPr lang="lt-LT" dirty="0" smtClean="0"/>
              <a:t> ;  </a:t>
            </a:r>
          </a:p>
          <a:p>
            <a:r>
              <a:rPr lang="lt-LT" u="sng" dirty="0" smtClean="0">
                <a:hlinkClick r:id="rId4"/>
              </a:rPr>
              <a:t>http://www.rjc.lt/rokiskio-rajono-mokiniu-taryba/konferencija----jaunimas-ateiciai----2016-m--410/lt/</a:t>
            </a:r>
            <a:r>
              <a:rPr lang="lt-LT" dirty="0" smtClean="0"/>
              <a:t>   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400" b="1" dirty="0" smtClean="0"/>
              <a:t>8. Informaciją apie kiekvieną į RJO sąjungą „Apvalus stalas“  įeinančią organizaciją. 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68580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271738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Nr.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Organizacijos pavadinimas</a:t>
                      </a:r>
                      <a:endParaRPr 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Organizacijos vadovo vardas, pavardė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Organizacijos narių skaičius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Pastabos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Grožio mokykla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Birutė Bagdonienė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2.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AJC “Baltų ainiai”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Aleksandras </a:t>
                      </a:r>
                      <a:r>
                        <a:rPr lang="lt-LT" sz="1400" dirty="0" err="1" smtClean="0">
                          <a:solidFill>
                            <a:srgbClr val="FF0000"/>
                          </a:solidFill>
                        </a:rPr>
                        <a:t>Melnikovas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Nėra duomenų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0070C0"/>
                          </a:solidFill>
                        </a:rPr>
                        <a:t>3.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err="1" smtClean="0">
                          <a:solidFill>
                            <a:srgbClr val="0070C0"/>
                          </a:solidFill>
                        </a:rPr>
                        <a:t>Sėlos</a:t>
                      </a:r>
                      <a:r>
                        <a:rPr lang="lt-LT" sz="1400" dirty="0" smtClean="0">
                          <a:solidFill>
                            <a:srgbClr val="0070C0"/>
                          </a:solidFill>
                        </a:rPr>
                        <a:t> Romuva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0070C0"/>
                          </a:solidFill>
                        </a:rPr>
                        <a:t>Violeta Kazlauskienė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0070C0"/>
                          </a:solidFill>
                        </a:rPr>
                        <a:t>48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Nėra duomenų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Medeina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/>
                        <a:t>Virginija </a:t>
                      </a:r>
                      <a:r>
                        <a:rPr lang="lt-LT" sz="1400" dirty="0" err="1" smtClean="0"/>
                        <a:t>Gudonienė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5.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Deimantas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Arūnas Krasauskas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Nėra duomenų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Sustabdyta veikla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6.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err="1" smtClean="0">
                          <a:solidFill>
                            <a:srgbClr val="FF0000"/>
                          </a:solidFill>
                        </a:rPr>
                        <a:t>Eko-Vita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Birutė </a:t>
                      </a:r>
                      <a:r>
                        <a:rPr lang="lt-LT" sz="1400" dirty="0" err="1" smtClean="0">
                          <a:solidFill>
                            <a:srgbClr val="FF0000"/>
                          </a:solidFill>
                        </a:rPr>
                        <a:t>Trimonienė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Nėra duomenų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7.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Ateities vardan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solidFill>
                            <a:srgbClr val="FF0000"/>
                          </a:solidFill>
                        </a:rPr>
                        <a:t>Diana </a:t>
                      </a:r>
                      <a:r>
                        <a:rPr lang="lt-LT" sz="1400" dirty="0" err="1" smtClean="0">
                          <a:solidFill>
                            <a:srgbClr val="FF0000"/>
                          </a:solidFill>
                        </a:rPr>
                        <a:t>Kančienė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Nėra duomenų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rgbClr val="FF0000"/>
                          </a:solidFill>
                        </a:rPr>
                        <a:t>Sustabdyta veikla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Iš viso narių: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JPP įstatymo 10 straipsnis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2000" dirty="0" smtClean="0"/>
          </a:p>
          <a:p>
            <a:r>
              <a:rPr lang="lt-LT" sz="2000" b="1" dirty="0" smtClean="0"/>
              <a:t>10 straipsnis. Lietuvos ir regioninės jaunimo organizacijų tarybos</a:t>
            </a:r>
            <a:endParaRPr lang="en-US" sz="2000" dirty="0" smtClean="0"/>
          </a:p>
          <a:p>
            <a:r>
              <a:rPr lang="lt-LT" sz="2000" dirty="0" smtClean="0"/>
              <a:t>1. Lietuvos ir regioninės jaunimo organizacijų tarybos </a:t>
            </a:r>
            <a:r>
              <a:rPr lang="lt-LT" sz="2000" dirty="0" smtClean="0">
                <a:solidFill>
                  <a:srgbClr val="FF0000"/>
                </a:solidFill>
              </a:rPr>
              <a:t>koordinuoja jaunimo organizacijų vienijimąsi bendradarbiavimo</a:t>
            </a:r>
            <a:r>
              <a:rPr lang="lt-LT" sz="2000" dirty="0" smtClean="0"/>
              <a:t>, keitimosi informacija, organizacijų galimybių stiprinimo, pozityvaus požiūrio į visuomeninę veiklą formavimo srityse. </a:t>
            </a:r>
            <a:endParaRPr lang="en-US" sz="2000" dirty="0" smtClean="0"/>
          </a:p>
          <a:p>
            <a:r>
              <a:rPr lang="lt-LT" sz="2000" dirty="0" smtClean="0"/>
              <a:t>2. Lietuvos ir regioninių jaunimo organizacijų tarybų veiklos tikslai:</a:t>
            </a:r>
            <a:endParaRPr lang="en-US" sz="2000" dirty="0" smtClean="0"/>
          </a:p>
          <a:p>
            <a:r>
              <a:rPr lang="lt-LT" sz="2000" dirty="0" smtClean="0"/>
              <a:t>1) skatinti pozityvias jaunimo iniciatyvas;</a:t>
            </a:r>
            <a:endParaRPr lang="en-US" sz="2000" dirty="0" smtClean="0"/>
          </a:p>
          <a:p>
            <a:r>
              <a:rPr lang="lt-LT" sz="2000" dirty="0" smtClean="0"/>
              <a:t>2) skatinti jaunimo savitarpio supratimą ir bendradarbiavimą;</a:t>
            </a:r>
            <a:endParaRPr lang="en-US" sz="2000" dirty="0" smtClean="0"/>
          </a:p>
          <a:p>
            <a:r>
              <a:rPr lang="lt-LT" sz="2000" dirty="0" smtClean="0"/>
              <a:t>3) skatinti visuomenei ir valstybei naudingą jaunimo veiklą;</a:t>
            </a:r>
            <a:endParaRPr lang="en-US" sz="2000" dirty="0" smtClean="0"/>
          </a:p>
          <a:p>
            <a:r>
              <a:rPr lang="lt-LT" sz="2000" dirty="0" smtClean="0"/>
              <a:t>4) inicijuoti bei skatinti aktyvų jaunimo dalyvavimą visuomeniniame ir pilietiniame gyvenime;</a:t>
            </a:r>
            <a:endParaRPr lang="en-US" sz="2000" dirty="0" smtClean="0"/>
          </a:p>
          <a:p>
            <a:r>
              <a:rPr lang="lt-LT" sz="2000" dirty="0" smtClean="0"/>
              <a:t>5) </a:t>
            </a:r>
            <a:r>
              <a:rPr lang="lt-LT" sz="2000" b="1" dirty="0" smtClean="0">
                <a:solidFill>
                  <a:srgbClr val="FF0000"/>
                </a:solidFill>
              </a:rPr>
              <a:t>atstovauti jaunimo interesams valstybės ir savivaldybių institucijose ir įstaigose</a:t>
            </a:r>
            <a:r>
              <a:rPr lang="lt-LT" sz="2000" dirty="0" smtClean="0">
                <a:solidFill>
                  <a:srgbClr val="FF0000"/>
                </a:solidFill>
              </a:rPr>
              <a:t>, santykiuose su kitais fiziniais ir juridiniais asmenimis;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lt-LT" sz="2000" dirty="0" smtClean="0"/>
              <a:t>6) </a:t>
            </a:r>
            <a:r>
              <a:rPr lang="lt-LT" sz="2000" b="1" dirty="0" smtClean="0">
                <a:solidFill>
                  <a:srgbClr val="FF0000"/>
                </a:solidFill>
              </a:rPr>
              <a:t>skatinti jaunimo organizacijų plėtrą regionuose</a:t>
            </a:r>
            <a:r>
              <a:rPr lang="lt-LT" sz="2000" b="1" dirty="0" smtClean="0"/>
              <a:t>.</a:t>
            </a:r>
            <a:endParaRPr lang="en-US" sz="2000" b="1" dirty="0" smtClean="0"/>
          </a:p>
          <a:p>
            <a:r>
              <a:rPr lang="lt-LT" sz="2000" i="1" dirty="0" smtClean="0"/>
              <a:t>Straipsnio pakeitimai:</a:t>
            </a:r>
            <a:endParaRPr lang="en-US" sz="2000" dirty="0" smtClean="0"/>
          </a:p>
          <a:p>
            <a:r>
              <a:rPr lang="lt-LT" sz="2000" i="1" dirty="0" smtClean="0"/>
              <a:t>Nr. </a:t>
            </a:r>
            <a:r>
              <a:rPr lang="lt-LT" sz="2000" i="1" dirty="0" smtClean="0">
                <a:hlinkClick r:id="rId2"/>
              </a:rPr>
              <a:t>X-413</a:t>
            </a:r>
            <a:r>
              <a:rPr lang="lt-LT" sz="2000" i="1" dirty="0" smtClean="0"/>
              <a:t>, 2005-11-22, </a:t>
            </a:r>
            <a:r>
              <a:rPr lang="lt-LT" sz="2000" i="1" dirty="0" err="1" smtClean="0"/>
              <a:t>Žin</a:t>
            </a:r>
            <a:r>
              <a:rPr lang="lt-LT" sz="2000" i="1" dirty="0" smtClean="0"/>
              <a:t>., 2005, Nr. 144-5238 (2005-12-10), i. k. 1051010ISTA000X-413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 smtClean="0"/>
              <a:t>Jaunimo politikos formavimas ir įgyvendinimas savivaldybėse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lt-LT" b="1" dirty="0" smtClean="0"/>
              <a:t>8 straipsnis. Jaunimo politikos formavimas ir įgyvendinimas savivaldybėse</a:t>
            </a:r>
            <a:endParaRPr lang="en-US" dirty="0" smtClean="0"/>
          </a:p>
          <a:p>
            <a:r>
              <a:rPr lang="lt-LT" dirty="0" smtClean="0"/>
              <a:t>1. Savivaldybės institucijos formuoja ir įgyvendina savivaldybės jaunimo politiką.</a:t>
            </a:r>
            <a:endParaRPr lang="en-US" dirty="0" smtClean="0"/>
          </a:p>
          <a:p>
            <a:r>
              <a:rPr lang="lt-LT" dirty="0" smtClean="0"/>
              <a:t>2. Savivaldybės institucijoms atlikti šią funkciją padeda savivaldybės jaunimo reikalų koordinatorius. Jis yra valstybės tarnautojas.</a:t>
            </a:r>
            <a:endParaRPr lang="en-US" dirty="0" smtClean="0"/>
          </a:p>
          <a:p>
            <a:r>
              <a:rPr lang="lt-LT" dirty="0" smtClean="0"/>
              <a:t>3. Savivaldybės tarybos sprendimu gali būti sudaroma nuolatinė (tarybos kadencijos laikotarpiui) ar laikinoji (atskiriems klausimams nagrinėti) savivaldybės jaunimo reikalų taryba. Savivaldybės jaunimo reikalų tarybos nuostatus tvirtina savivaldybės taryba. </a:t>
            </a:r>
            <a:r>
              <a:rPr lang="lt-LT" dirty="0" smtClean="0">
                <a:solidFill>
                  <a:srgbClr val="FF0000"/>
                </a:solidFill>
              </a:rPr>
              <a:t>Savivaldybės jaunimo reikalų taryba sudaroma pariteto principu iš savivaldybės institucijų ir įstaigų bei jaunimo organizacijų atstovų. </a:t>
            </a:r>
            <a:r>
              <a:rPr lang="lt-LT" dirty="0" smtClean="0">
                <a:solidFill>
                  <a:srgbClr val="0070C0"/>
                </a:solidFill>
              </a:rPr>
              <a:t>Jaunimo organizacijų atstovus į savivaldybės jaunimo reikalų tarybą </a:t>
            </a:r>
            <a:r>
              <a:rPr lang="lt-LT" b="1" u="sng" dirty="0" smtClean="0">
                <a:solidFill>
                  <a:srgbClr val="0070C0"/>
                </a:solidFill>
              </a:rPr>
              <a:t>deleguoja regioninė jaunimo organizacijų taryba</a:t>
            </a:r>
            <a:r>
              <a:rPr lang="lt-LT" u="sng" dirty="0" smtClean="0"/>
              <a:t>.</a:t>
            </a:r>
            <a:endParaRPr lang="en-US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229600" cy="1066800"/>
          </a:xfrm>
        </p:spPr>
        <p:txBody>
          <a:bodyPr>
            <a:normAutofit/>
          </a:bodyPr>
          <a:lstStyle/>
          <a:p>
            <a:r>
              <a:rPr lang="lt-LT" sz="2400" b="1" dirty="0" smtClean="0"/>
              <a:t>Kaip užtikrinti jaunimo organizacijų plėtrą, </a:t>
            </a:r>
            <a:r>
              <a:rPr lang="lt-LT" sz="2400" b="1" dirty="0" smtClean="0">
                <a:solidFill>
                  <a:srgbClr val="FF0000"/>
                </a:solidFill>
              </a:rPr>
              <a:t>įvairovę</a:t>
            </a:r>
            <a:r>
              <a:rPr lang="lt-LT" sz="2400" b="1" dirty="0" smtClean="0"/>
              <a:t> ir jaunimo  interesų atstovavimą savivaldybėje? Kai: </a:t>
            </a:r>
            <a:endParaRPr lang="en-US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 smtClean="0"/>
              <a:t>RJOS “Apvalus stalas” jungia 7 organizacijas, iš kurių realią veiklą vykdo.......????</a:t>
            </a:r>
          </a:p>
          <a:p>
            <a:r>
              <a:rPr lang="lt-LT" dirty="0" smtClean="0"/>
              <a:t>Su jaunimu dirbančios organizacijos nėra atstovaujamos -  </a:t>
            </a:r>
          </a:p>
          <a:p>
            <a:pPr lvl="1"/>
            <a:r>
              <a:rPr lang="lt-LT" dirty="0" smtClean="0"/>
              <a:t>Lietuvos šaulių sąjungos Alfonso Smetonos šaulių 5-oji rinktinė;</a:t>
            </a:r>
          </a:p>
          <a:p>
            <a:pPr lvl="1"/>
            <a:r>
              <a:rPr lang="en-US" dirty="0" err="1" smtClean="0"/>
              <a:t>Kriaunų</a:t>
            </a:r>
            <a:r>
              <a:rPr lang="en-US" dirty="0" smtClean="0"/>
              <a:t> </a:t>
            </a:r>
            <a:r>
              <a:rPr lang="en-US" dirty="0" err="1" smtClean="0"/>
              <a:t>kaimo</a:t>
            </a:r>
            <a:r>
              <a:rPr lang="en-US" dirty="0" smtClean="0"/>
              <a:t> </a:t>
            </a:r>
            <a:r>
              <a:rPr lang="en-US" dirty="0" err="1" smtClean="0"/>
              <a:t>bendruomenė</a:t>
            </a:r>
            <a:r>
              <a:rPr lang="lt-LT" dirty="0" smtClean="0"/>
              <a:t>;</a:t>
            </a:r>
          </a:p>
          <a:p>
            <a:pPr lvl="1"/>
            <a:r>
              <a:rPr lang="en-US" dirty="0" err="1" smtClean="0"/>
              <a:t>Sporto</a:t>
            </a:r>
            <a:r>
              <a:rPr lang="en-US" dirty="0" smtClean="0"/>
              <a:t> </a:t>
            </a:r>
            <a:r>
              <a:rPr lang="en-US" dirty="0" err="1" smtClean="0"/>
              <a:t>klubas</a:t>
            </a:r>
            <a:r>
              <a:rPr lang="en-US" dirty="0" smtClean="0"/>
              <a:t> "</a:t>
            </a:r>
            <a:r>
              <a:rPr lang="en-US" dirty="0" err="1" smtClean="0"/>
              <a:t>Obeliai</a:t>
            </a:r>
            <a:r>
              <a:rPr lang="en-US" dirty="0" smtClean="0"/>
              <a:t>“</a:t>
            </a:r>
            <a:r>
              <a:rPr lang="lt-LT" dirty="0" smtClean="0"/>
              <a:t>;</a:t>
            </a:r>
          </a:p>
          <a:p>
            <a:pPr lvl="1"/>
            <a:r>
              <a:rPr lang="en-US" dirty="0" err="1" smtClean="0"/>
              <a:t>Asociacija</a:t>
            </a:r>
            <a:r>
              <a:rPr lang="en-US" dirty="0" smtClean="0"/>
              <a:t> </a:t>
            </a:r>
            <a:r>
              <a:rPr lang="en-US" dirty="0" err="1" smtClean="0"/>
              <a:t>Sporto</a:t>
            </a:r>
            <a:r>
              <a:rPr lang="en-US" dirty="0" smtClean="0"/>
              <a:t> </a:t>
            </a:r>
            <a:r>
              <a:rPr lang="en-US" dirty="0" err="1" smtClean="0"/>
              <a:t>klubas</a:t>
            </a:r>
            <a:r>
              <a:rPr lang="en-US" dirty="0" smtClean="0"/>
              <a:t> ,,</a:t>
            </a:r>
            <a:r>
              <a:rPr lang="en-US" dirty="0" err="1" smtClean="0"/>
              <a:t>Pandėlio</a:t>
            </a:r>
            <a:r>
              <a:rPr lang="en-US" dirty="0" smtClean="0"/>
              <a:t> SK“ </a:t>
            </a:r>
            <a:r>
              <a:rPr lang="lt-LT" dirty="0" smtClean="0"/>
              <a:t>;</a:t>
            </a:r>
          </a:p>
          <a:p>
            <a:pPr lvl="1"/>
            <a:r>
              <a:rPr lang="en-US" dirty="0" err="1" smtClean="0"/>
              <a:t>Rokiškio</a:t>
            </a:r>
            <a:r>
              <a:rPr lang="en-US" dirty="0" smtClean="0"/>
              <a:t> </a:t>
            </a:r>
            <a:r>
              <a:rPr lang="en-US" dirty="0" err="1" smtClean="0"/>
              <a:t>Rajono</a:t>
            </a:r>
            <a:r>
              <a:rPr lang="en-US" dirty="0" smtClean="0"/>
              <a:t> </a:t>
            </a:r>
            <a:r>
              <a:rPr lang="en-US" dirty="0" err="1" smtClean="0"/>
              <a:t>Jaunųjų</a:t>
            </a:r>
            <a:r>
              <a:rPr lang="en-US" dirty="0" smtClean="0"/>
              <a:t> </a:t>
            </a:r>
            <a:r>
              <a:rPr lang="en-US" dirty="0" err="1" smtClean="0"/>
              <a:t>Ūkininkų</a:t>
            </a:r>
            <a:r>
              <a:rPr lang="en-US" dirty="0" smtClean="0"/>
              <a:t> </a:t>
            </a:r>
            <a:r>
              <a:rPr lang="en-US" dirty="0" err="1" smtClean="0"/>
              <a:t>Asociacija</a:t>
            </a:r>
            <a:r>
              <a:rPr lang="lt-LT" dirty="0" smtClean="0"/>
              <a:t>;</a:t>
            </a:r>
          </a:p>
          <a:p>
            <a:pPr lvl="1"/>
            <a:r>
              <a:rPr lang="lt-LT" dirty="0" smtClean="0"/>
              <a:t>Ir kitos......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lt-LT" dirty="0" smtClean="0"/>
              <a:t>1. </a:t>
            </a:r>
            <a:r>
              <a:rPr lang="lt-LT" sz="4000" dirty="0" smtClean="0"/>
              <a:t>Apklausa buvo atliekama pagal Rokiškio rajono jaunimo reikalų tarybos 2016 m. lapkričio 30 d. sprendimu Nr. 4 patvirtintą klausimyną;</a:t>
            </a:r>
          </a:p>
          <a:p>
            <a:pPr>
              <a:buNone/>
            </a:pPr>
            <a:r>
              <a:rPr lang="lt-LT" sz="4000" dirty="0" smtClean="0"/>
              <a:t>2. Klausimynus užpildė:</a:t>
            </a:r>
            <a:endParaRPr lang="en-US" sz="4000" dirty="0" smtClean="0"/>
          </a:p>
          <a:p>
            <a:r>
              <a:rPr lang="lt-LT" sz="4000" dirty="0" smtClean="0"/>
              <a:t>Jaunimo organizacijos- 3 (iš 8);</a:t>
            </a:r>
            <a:endParaRPr lang="en-US" sz="4000" dirty="0" smtClean="0"/>
          </a:p>
          <a:p>
            <a:r>
              <a:rPr lang="lt-LT" sz="4000" dirty="0" smtClean="0"/>
              <a:t>Rokiškio jaunimo centras (ADSJ)-1. </a:t>
            </a:r>
            <a:endParaRPr lang="en-US" sz="4000" dirty="0" smtClean="0"/>
          </a:p>
          <a:p>
            <a:pPr>
              <a:buNone/>
            </a:pPr>
            <a:r>
              <a:rPr lang="lt-LT" sz="4000" dirty="0" smtClean="0"/>
              <a:t> </a:t>
            </a:r>
            <a:endParaRPr lang="en-US" sz="4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000" b="1" dirty="0" smtClean="0"/>
              <a:t>1.  Lietuvoje veikiančių  fondų(Nacionalinių, ES) finansuotus  projektus 2016 metais </a:t>
            </a:r>
            <a:r>
              <a:rPr lang="lt-LT" sz="2000" b="1" dirty="0" smtClean="0">
                <a:solidFill>
                  <a:srgbClr val="FF0000"/>
                </a:solidFill>
              </a:rPr>
              <a:t>įgyvendino RJOS „Apvalus stalas“ ir RJC (atviras darbaus jaunimu):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Jaunimo reikalų departamento prie Socialinės apsaugos ir darbo ministerijos    konkursuose:</a:t>
            </a:r>
            <a:endParaRPr lang="en-US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lt-LT" sz="2000" b="1" dirty="0" smtClean="0"/>
              <a:t>Regioninėms organizacijoms</a:t>
            </a:r>
            <a:r>
              <a:rPr lang="lt-LT" sz="2000" dirty="0" smtClean="0"/>
              <a:t>,  (1 projektas, 8090 </a:t>
            </a:r>
            <a:r>
              <a:rPr lang="lt-LT" sz="2000" dirty="0" err="1" smtClean="0"/>
              <a:t>eur</a:t>
            </a:r>
            <a:r>
              <a:rPr lang="lt-LT" sz="2000" dirty="0" smtClean="0"/>
              <a:t>, 195 dalyviai)</a:t>
            </a:r>
            <a:endParaRPr lang="en-US" sz="2000" dirty="0" smtClean="0"/>
          </a:p>
          <a:p>
            <a:pPr lvl="1"/>
            <a:r>
              <a:rPr lang="lt-LT" sz="2000" b="1" dirty="0" smtClean="0"/>
              <a:t>Atvirų jaunimo centru /erdvių,(</a:t>
            </a:r>
            <a:r>
              <a:rPr lang="lt-LT" sz="2000" dirty="0" smtClean="0"/>
              <a:t>1 projektas, 2750 </a:t>
            </a:r>
            <a:r>
              <a:rPr lang="lt-LT" sz="2000" dirty="0" err="1" smtClean="0"/>
              <a:t>eur</a:t>
            </a:r>
            <a:r>
              <a:rPr lang="lt-LT" sz="2000" dirty="0" smtClean="0"/>
              <a:t>, 120 dalyvių)</a:t>
            </a:r>
            <a:endParaRPr lang="en-US" sz="2000" dirty="0" smtClean="0"/>
          </a:p>
          <a:p>
            <a:pPr lvl="1"/>
            <a:r>
              <a:rPr lang="lt-LT" sz="2000" dirty="0" smtClean="0"/>
              <a:t>Partnerystė su Jaunimo reikalų departamentu </a:t>
            </a:r>
            <a:r>
              <a:rPr lang="lt-LT" sz="2000" b="1" dirty="0" smtClean="0"/>
              <a:t>Jaunimo garantijų iniciatyvoje                  </a:t>
            </a:r>
            <a:r>
              <a:rPr lang="lt-LT" sz="2000" dirty="0" smtClean="0"/>
              <a:t>(1 projektas „Atrask save“, 8895 </a:t>
            </a:r>
            <a:r>
              <a:rPr lang="lt-LT" sz="2000" dirty="0" err="1" smtClean="0"/>
              <a:t>eur</a:t>
            </a:r>
            <a:r>
              <a:rPr lang="lt-LT" sz="2000" dirty="0" smtClean="0"/>
              <a:t>., 45 dalyviai),</a:t>
            </a:r>
            <a:endParaRPr lang="en-US" sz="2000" dirty="0" smtClean="0"/>
          </a:p>
          <a:p>
            <a:r>
              <a:rPr lang="lt-L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Socialinės apsaugos ir darbo ministerijos konkursai </a:t>
            </a:r>
            <a:r>
              <a:rPr lang="lt-LT" sz="20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www.socmin.lt</a:t>
            </a:r>
            <a:r>
              <a:rPr lang="lt-L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):</a:t>
            </a:r>
            <a:endParaRPr lang="en-US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lt-LT" sz="2000" b="1" dirty="0" smtClean="0"/>
              <a:t>Vaikų dienos centrų finansavimo projektas</a:t>
            </a:r>
            <a:r>
              <a:rPr lang="lt-LT" sz="2000" dirty="0" smtClean="0"/>
              <a:t>. (1 projektas, VDC "Kad būtume drauge", 7250, 20 dalyvių)</a:t>
            </a:r>
            <a:endParaRPr lang="en-US" sz="2000" dirty="0" smtClean="0"/>
          </a:p>
          <a:p>
            <a:r>
              <a:rPr lang="lt-L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Gintaro Steponavičiaus fondas.(1 projektas, 400 </a:t>
            </a:r>
            <a:r>
              <a:rPr lang="lt-LT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50 dalyvių)</a:t>
            </a:r>
            <a:endParaRPr lang="en-US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000" b="1" dirty="0" smtClean="0"/>
              <a:t>2.  </a:t>
            </a:r>
            <a:r>
              <a:rPr lang="lt-LT" sz="2000" b="1" dirty="0" smtClean="0">
                <a:solidFill>
                  <a:srgbClr val="FF0000"/>
                </a:solidFill>
              </a:rPr>
              <a:t>Savivaldybėje  veikiančių programų  </a:t>
            </a:r>
            <a:r>
              <a:rPr lang="lt-LT" sz="2000" b="1" dirty="0" smtClean="0"/>
              <a:t>finansuotus projektus 2016 metais įgyvendino visos ataskaitas pateikusios organizacijos: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Vaikų ir jaunimo socializacijos projektų rėmimo programa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(4 projektai, 115 dalyvių, 1717 </a:t>
            </a:r>
            <a:r>
              <a:rPr lang="lt-LT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);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Nevyriausybinių organizacijų projektų rėmimo programa </a:t>
            </a:r>
            <a:r>
              <a:rPr lang="lt-LT" sz="2400" dirty="0" smtClean="0">
                <a:solidFill>
                  <a:srgbClr val="00B050"/>
                </a:solidFill>
              </a:rPr>
              <a:t>(Jaunimo 7 projektai, 624 dalyviai, 2100 </a:t>
            </a:r>
            <a:r>
              <a:rPr lang="lt-LT" sz="2400" dirty="0" err="1" smtClean="0">
                <a:solidFill>
                  <a:srgbClr val="00B050"/>
                </a:solidFill>
              </a:rPr>
              <a:t>eur</a:t>
            </a:r>
            <a:r>
              <a:rPr lang="lt-LT" sz="2400" dirty="0" smtClean="0">
                <a:solidFill>
                  <a:srgbClr val="00B050"/>
                </a:solidFill>
              </a:rPr>
              <a:t>.)*;</a:t>
            </a:r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Neformaliojo vaikų švietimo programa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(3 projektai, 44 dalyviai</a:t>
            </a:r>
            <a:r>
              <a:rPr lang="lt-LT" sz="24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lt-LT" sz="24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7478 </a:t>
            </a:r>
            <a:r>
              <a:rPr lang="lt-LT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.);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lt-LT" sz="2400" b="1" dirty="0" smtClean="0"/>
              <a:t> </a:t>
            </a:r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Visuomenės sveikatos rėmimo specialioji programa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(3 projektai, 670 dalyvių, 750 </a:t>
            </a:r>
            <a:r>
              <a:rPr lang="lt-LT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.);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lt-L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Rokiškio rajono savivaldybės tikslinės paskirties lėšų ES ir kitų fondų daliniam finansavimui programa 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(1projektas, 195 dalyviai, 2427 </a:t>
            </a:r>
            <a:r>
              <a:rPr lang="lt-LT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</a:t>
            </a:r>
            <a:r>
              <a:rPr lang="lt-L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);</a:t>
            </a:r>
          </a:p>
          <a:p>
            <a:r>
              <a:rPr lang="lt-LT" sz="2400" dirty="0" smtClean="0">
                <a:solidFill>
                  <a:srgbClr val="00B050"/>
                </a:solidFill>
              </a:rPr>
              <a:t>Nusikaltimų prevencijos programa**</a:t>
            </a:r>
          </a:p>
          <a:p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Jaunimo organizacijų ir Atviro darbo su jaunimu (RJC) projektų lėšos </a:t>
            </a:r>
            <a:r>
              <a:rPr lang="lt-LT" dirty="0" err="1" smtClean="0"/>
              <a:t>eur</a:t>
            </a:r>
            <a:endParaRPr lang="en-US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Dalyvių skaičius jaunimo projektuose</a:t>
            </a:r>
            <a:endParaRPr lang="en-US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400" b="1" dirty="0" smtClean="0"/>
              <a:t>3. Įgyvendindami  aukščiau paminėtus projektus 2016 m.  Organizuoti renginiai: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2400" dirty="0" smtClean="0"/>
              <a:t>Suorganizuota mokymų, diskusijų, susitikimų ir pan. -31 (749 dalyviai);</a:t>
            </a:r>
            <a:endParaRPr lang="en-US" sz="2400" dirty="0" smtClean="0"/>
          </a:p>
          <a:p>
            <a:r>
              <a:rPr lang="lt-LT" sz="2400" dirty="0" smtClean="0">
                <a:solidFill>
                  <a:srgbClr val="FF0000"/>
                </a:solidFill>
              </a:rPr>
              <a:t>Suorganizuota seminarų (kai dalyviai gavo sertifikatus)- 0;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lt-LT" sz="2400" dirty="0" smtClean="0"/>
              <a:t>Suorganizuota </a:t>
            </a:r>
            <a:r>
              <a:rPr lang="lt-LT" sz="2400" b="1" dirty="0" smtClean="0"/>
              <a:t>kitų renginių (neįvardina kokių) – </a:t>
            </a:r>
            <a:r>
              <a:rPr lang="lt-LT" sz="2400" dirty="0" smtClean="0"/>
              <a:t>11 (603 dalyviai);</a:t>
            </a:r>
            <a:endParaRPr lang="en-US" sz="2400" dirty="0" smtClean="0"/>
          </a:p>
          <a:p>
            <a:r>
              <a:rPr lang="lt-LT" sz="2400" dirty="0" smtClean="0"/>
              <a:t>Stovyklos/ vasaros stovyklos- 4 (64 dalyviai);</a:t>
            </a:r>
            <a:endParaRPr lang="en-US" sz="2400" dirty="0" smtClean="0"/>
          </a:p>
          <a:p>
            <a:r>
              <a:rPr lang="lt-LT" sz="2400" dirty="0" smtClean="0"/>
              <a:t>Maratonas- 1 (92 dalyviai);</a:t>
            </a:r>
            <a:endParaRPr lang="en-US" sz="2400" dirty="0" smtClean="0"/>
          </a:p>
          <a:p>
            <a:r>
              <a:rPr lang="lt-LT" sz="2400" dirty="0" smtClean="0"/>
              <a:t>Orientacinis žaidimas-1(61 dalyvis);</a:t>
            </a:r>
            <a:endParaRPr lang="en-US" sz="2400" dirty="0" smtClean="0"/>
          </a:p>
          <a:p>
            <a:r>
              <a:rPr lang="lt-LT" sz="2400" dirty="0" smtClean="0"/>
              <a:t>Pažintinės /edukacinės išvykos-7 (71 dalyvis);</a:t>
            </a:r>
            <a:endParaRPr lang="en-US" sz="2400" dirty="0" smtClean="0"/>
          </a:p>
          <a:p>
            <a:r>
              <a:rPr lang="lt-LT" sz="2400" dirty="0" smtClean="0"/>
              <a:t>Teminiai renginiai/turnyrai-11 (380 dalyvių).</a:t>
            </a:r>
            <a:endParaRPr lang="en-US" sz="24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400" dirty="0" smtClean="0"/>
              <a:t>4. </a:t>
            </a:r>
            <a:r>
              <a:rPr lang="lt-LT" sz="2400" b="1" dirty="0" smtClean="0"/>
              <a:t>Visuomenės informavimą apie  svarbiausias jaunimo veiklas</a:t>
            </a:r>
            <a:r>
              <a:rPr lang="lt-LT" sz="2400" dirty="0" smtClean="0"/>
              <a:t>  2016 metais įgyvendinant  aukščiau paminėtus projektus </a:t>
            </a:r>
            <a:r>
              <a:rPr lang="lt-LT" sz="2400" b="1" dirty="0" smtClean="0"/>
              <a:t>vykdė visos organizacijos, pateikusios ataskaitas</a:t>
            </a:r>
            <a:r>
              <a:rPr lang="lt-LT" sz="2400" dirty="0" smtClean="0"/>
              <a:t>: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lt-LT" sz="2000" b="1" dirty="0" smtClean="0">
                <a:solidFill>
                  <a:srgbClr val="FF0000"/>
                </a:solidFill>
              </a:rPr>
              <a:t>Visuomenės informavimas per spaudą  </a:t>
            </a:r>
            <a:r>
              <a:rPr lang="lt-LT" sz="2000" dirty="0" smtClean="0"/>
              <a:t>(regioniniai, nacionaliniai laikraščiai, žurnalai , informaciniai leidiniai)- </a:t>
            </a:r>
            <a:r>
              <a:rPr lang="lt-LT" sz="2000" b="1" dirty="0" smtClean="0"/>
              <a:t>19 straipsnių, žinučių rajono spaudoje- Rokiškio sirena, Gimtasis Rokiškis;</a:t>
            </a:r>
            <a:endParaRPr lang="en-US" sz="2000" dirty="0" smtClean="0"/>
          </a:p>
          <a:p>
            <a:r>
              <a:rPr lang="lt-LT" sz="2000" b="1" dirty="0" smtClean="0">
                <a:solidFill>
                  <a:srgbClr val="FF0000"/>
                </a:solidFill>
              </a:rPr>
              <a:t>Visuomenės informavimas per socialinius tinklus </a:t>
            </a:r>
            <a:r>
              <a:rPr lang="lt-LT" sz="2000" dirty="0" smtClean="0"/>
              <a:t>/ </a:t>
            </a:r>
            <a:r>
              <a:rPr lang="lt-LT" sz="2000" dirty="0" err="1" smtClean="0"/>
              <a:t>medijas</a:t>
            </a:r>
            <a:r>
              <a:rPr lang="lt-LT" sz="2000" dirty="0" smtClean="0"/>
              <a:t> (</a:t>
            </a:r>
            <a:r>
              <a:rPr lang="lt-LT" sz="2000" dirty="0" err="1" smtClean="0"/>
              <a:t>facebook</a:t>
            </a:r>
            <a:r>
              <a:rPr lang="lt-LT" sz="2000" dirty="0" smtClean="0"/>
              <a:t>, ir kt. )- </a:t>
            </a:r>
            <a:r>
              <a:rPr lang="lt-LT" sz="2000" b="1" dirty="0" smtClean="0"/>
              <a:t>30 žinučių,</a:t>
            </a:r>
            <a:r>
              <a:rPr lang="lt-LT" sz="2000" dirty="0" smtClean="0"/>
              <a:t> straipsnių socialinėse </a:t>
            </a:r>
            <a:r>
              <a:rPr lang="lt-LT" sz="2000" dirty="0" err="1" smtClean="0"/>
              <a:t>medijose</a:t>
            </a:r>
            <a:r>
              <a:rPr lang="lt-LT" sz="2000" dirty="0" smtClean="0"/>
              <a:t> (</a:t>
            </a:r>
            <a:r>
              <a:rPr lang="lt-LT" sz="2000" u="sng" dirty="0" err="1" smtClean="0">
                <a:hlinkClick r:id="rId2"/>
              </a:rPr>
              <a:t>www.facebook.com</a:t>
            </a:r>
            <a:r>
              <a:rPr lang="lt-LT" sz="2000" u="sng" dirty="0" smtClean="0">
                <a:hlinkClick r:id="rId2"/>
              </a:rPr>
              <a:t>/</a:t>
            </a:r>
            <a:r>
              <a:rPr lang="lt-LT" sz="2000" u="sng" dirty="0" err="1" smtClean="0">
                <a:hlinkClick r:id="rId2"/>
              </a:rPr>
              <a:t>JLKwww.apvalusstalas.lt</a:t>
            </a:r>
            <a:r>
              <a:rPr lang="lt-LT" sz="2000" dirty="0" smtClean="0"/>
              <a:t>  </a:t>
            </a:r>
            <a:r>
              <a:rPr lang="lt-LT" sz="2000" u="sng" dirty="0" err="1" smtClean="0">
                <a:hlinkClick r:id="rId3"/>
              </a:rPr>
              <a:t>www.facebook.com</a:t>
            </a:r>
            <a:r>
              <a:rPr lang="lt-LT" sz="2000" u="sng" dirty="0" smtClean="0">
                <a:hlinkClick r:id="rId3"/>
              </a:rPr>
              <a:t>/JLK</a:t>
            </a:r>
            <a:r>
              <a:rPr lang="lt-LT" sz="2000" dirty="0" smtClean="0"/>
              <a:t> ; </a:t>
            </a:r>
            <a:r>
              <a:rPr lang="lt-LT" sz="2000" u="sng" dirty="0" smtClean="0">
                <a:hlinkClick r:id="rId4"/>
              </a:rPr>
              <a:t>https://www.facebook.com/rokiskio.jaunimocentras</a:t>
            </a:r>
            <a:r>
              <a:rPr lang="lt-LT" sz="2000" dirty="0" smtClean="0"/>
              <a:t> ;</a:t>
            </a:r>
            <a:endParaRPr lang="en-US" sz="2000" dirty="0" smtClean="0"/>
          </a:p>
          <a:p>
            <a:r>
              <a:rPr lang="lt-LT" sz="2000" b="1" dirty="0" smtClean="0">
                <a:solidFill>
                  <a:srgbClr val="FF0000"/>
                </a:solidFill>
              </a:rPr>
              <a:t>Visuomenės informavimas per įstaigų, organizacijų internetinius pusla</a:t>
            </a:r>
            <a:r>
              <a:rPr lang="lt-LT" sz="2000" dirty="0" smtClean="0"/>
              <a:t>pius  (nurodyti internetinius puslapius)- </a:t>
            </a:r>
            <a:r>
              <a:rPr lang="lt-LT" sz="2000" b="1" dirty="0" smtClean="0"/>
              <a:t>29 informacinių straipsnių, žinučių:</a:t>
            </a:r>
            <a:r>
              <a:rPr lang="lt-LT" sz="2000" dirty="0" smtClean="0"/>
              <a:t> </a:t>
            </a:r>
            <a:r>
              <a:rPr lang="lt-LT" sz="2000" u="sng" dirty="0" err="1" smtClean="0">
                <a:hlinkClick r:id="rId5"/>
              </a:rPr>
              <a:t>www.apvalusstalas.lt</a:t>
            </a:r>
            <a:r>
              <a:rPr lang="lt-LT" sz="2000" dirty="0" smtClean="0"/>
              <a:t>  , </a:t>
            </a:r>
            <a:r>
              <a:rPr lang="lt-LT" sz="2000" u="sng" dirty="0" err="1" smtClean="0">
                <a:hlinkClick r:id="rId6"/>
              </a:rPr>
              <a:t>www.rokiskiokc.lt</a:t>
            </a:r>
            <a:r>
              <a:rPr lang="lt-LT" sz="2000" dirty="0" smtClean="0"/>
              <a:t>  , </a:t>
            </a:r>
            <a:r>
              <a:rPr lang="lt-LT" sz="2000" u="sng" dirty="0" err="1" smtClean="0">
                <a:hlinkClick r:id="rId7"/>
              </a:rPr>
              <a:t>www.rokiskis.lt</a:t>
            </a:r>
            <a:r>
              <a:rPr lang="lt-LT" sz="2000" dirty="0" smtClean="0"/>
              <a:t>, </a:t>
            </a:r>
            <a:r>
              <a:rPr lang="lt-LT" sz="2000" u="sng" dirty="0" smtClean="0">
                <a:hlinkClick r:id="rId8"/>
              </a:rPr>
              <a:t>http://www.rjc.lt/</a:t>
            </a:r>
            <a:r>
              <a:rPr lang="lt-LT" sz="2000" dirty="0" smtClean="0"/>
              <a:t>;</a:t>
            </a:r>
            <a:r>
              <a:rPr lang="lt-LT" sz="2000" u="sng" dirty="0" smtClean="0">
                <a:hlinkClick r:id="rId9"/>
              </a:rPr>
              <a:t>http://www.rokiskis.lt/lt/svietimas/_4983.html</a:t>
            </a:r>
            <a:r>
              <a:rPr lang="lt-LT" sz="2000" dirty="0" smtClean="0"/>
              <a:t>;  </a:t>
            </a:r>
            <a:r>
              <a:rPr lang="lt-LT" sz="2000" u="sng" dirty="0" smtClean="0">
                <a:hlinkClick r:id="rId10"/>
              </a:rPr>
              <a:t>http://www.rokiskis.lt/lt/stovyklos-2016.html</a:t>
            </a:r>
            <a:r>
              <a:rPr lang="lt-LT" sz="2000" dirty="0" smtClean="0"/>
              <a:t>;  </a:t>
            </a:r>
            <a:r>
              <a:rPr lang="lt-LT" sz="2000" u="sng" dirty="0" smtClean="0">
                <a:hlinkClick r:id="rId11"/>
              </a:rPr>
              <a:t>http://www.rokiskis.lt/lt/jaunimui.html</a:t>
            </a:r>
            <a:r>
              <a:rPr lang="lt-LT" sz="2000" dirty="0" smtClean="0"/>
              <a:t>;  </a:t>
            </a:r>
            <a:r>
              <a:rPr lang="lt-LT" sz="2000" u="sng" dirty="0" smtClean="0">
                <a:hlinkClick r:id="rId12"/>
              </a:rPr>
              <a:t>http://tapk.lt/lt/naujienos/p15/stovyklos-pazinimo-vasara-atgarsiai.html</a:t>
            </a:r>
            <a:r>
              <a:rPr lang="lt-LT" sz="2000" dirty="0" smtClean="0"/>
              <a:t>; </a:t>
            </a:r>
            <a:r>
              <a:rPr lang="lt-LT" sz="2000" u="sng" dirty="0" smtClean="0">
                <a:hlinkClick r:id="rId13"/>
              </a:rPr>
              <a:t>http://www.romuva.rokiskyje.lt/_naujas/index.php/romuvos-padalinys</a:t>
            </a:r>
            <a:r>
              <a:rPr lang="lt-LT" sz="2000" dirty="0" smtClean="0"/>
              <a:t> .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400" b="1" dirty="0" smtClean="0"/>
              <a:t>5. Jaunimo įtraukimas  į aktyvią jaunimo veiklą/projektą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įtraukta savanorių -48;</a:t>
            </a:r>
            <a:endParaRPr lang="en-US" dirty="0" smtClean="0"/>
          </a:p>
          <a:p>
            <a:r>
              <a:rPr lang="lt-LT" dirty="0" smtClean="0"/>
              <a:t>savanorių, kurie nesimoko ir nedirba-1;</a:t>
            </a:r>
            <a:endParaRPr lang="en-US" dirty="0" smtClean="0"/>
          </a:p>
          <a:p>
            <a:r>
              <a:rPr lang="lt-LT" dirty="0" smtClean="0"/>
              <a:t>NEET (niekur nesimokančių, nedirbančių, nedalyvaujančių ) jaunų žmonių-2;</a:t>
            </a:r>
            <a:endParaRPr lang="en-US" dirty="0" smtClean="0"/>
          </a:p>
          <a:p>
            <a:r>
              <a:rPr lang="lt-LT" dirty="0" smtClean="0"/>
              <a:t>anksčiau nedalyvavusių jaunų žmonių-333;</a:t>
            </a:r>
            <a:endParaRPr lang="en-US" dirty="0" smtClean="0"/>
          </a:p>
          <a:p>
            <a:r>
              <a:rPr lang="lt-LT" dirty="0" smtClean="0"/>
              <a:t>sukurtų naujų jaunimo organizacijų struktūrinių padalinių-1(Neformali šokių grupė „</a:t>
            </a:r>
            <a:r>
              <a:rPr lang="lt-LT" dirty="0" err="1" smtClean="0"/>
              <a:t>Living</a:t>
            </a:r>
            <a:r>
              <a:rPr lang="lt-LT" dirty="0" smtClean="0"/>
              <a:t> </a:t>
            </a:r>
            <a:r>
              <a:rPr lang="lt-LT" dirty="0" err="1" smtClean="0"/>
              <a:t>Steps</a:t>
            </a:r>
            <a:r>
              <a:rPr lang="lt-LT" dirty="0" smtClean="0"/>
              <a:t>“).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nis">
  <a:themeElements>
    <a:clrScheme name="Urbanistini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ni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ni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213</TotalTime>
  <Words>1193</Words>
  <Application>Microsoft Office PowerPoint</Application>
  <PresentationFormat>Demonstracija ekrane (4:3)</PresentationFormat>
  <Paragraphs>129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15</vt:i4>
      </vt:variant>
    </vt:vector>
  </HeadingPairs>
  <TitlesOfParts>
    <vt:vector size="16" baseType="lpstr">
      <vt:lpstr>Urbanistinis</vt:lpstr>
      <vt:lpstr>ROKIŠKIO RAJONO JAUNIMO, SU JAUNIMU DIRBANČIŲ ORGANIZACIJŲ, NEFORMALIŲ JAUNIMO GRUPIŲ IR JAUNIMO POLITIKOS SRITYJE DIRBANČIŲ JAUNIMO CENTRŲ/JAUNIMO ERDVIŲ PROJEKTINĖS VEIKLOS ORGANIZAVIMO 2016 metais apklausos  rezultatų pristatymas </vt:lpstr>
      <vt:lpstr>Skaidrė 2</vt:lpstr>
      <vt:lpstr>1.  Lietuvoje veikiančių  fondų(Nacionalinių, ES) finansuotus  projektus 2016 metais įgyvendino RJOS „Apvalus stalas“ ir RJC (atviras darbaus jaunimu): </vt:lpstr>
      <vt:lpstr>2.  Savivaldybėje  veikiančių programų  finansuotus projektus 2016 metais įgyvendino visos ataskaitas pateikusios organizacijos: </vt:lpstr>
      <vt:lpstr>Jaunimo organizacijų ir Atviro darbo su jaunimu (RJC) projektų lėšos eur</vt:lpstr>
      <vt:lpstr>Dalyvių skaičius jaunimo projektuose</vt:lpstr>
      <vt:lpstr>3. Įgyvendindami  aukščiau paminėtus projektus 2016 m.  Organizuoti renginiai: </vt:lpstr>
      <vt:lpstr>4. Visuomenės informavimą apie  svarbiausias jaunimo veiklas  2016 metais įgyvendinant  aukščiau paminėtus projektus vykdė visos organizacijos, pateikusios ataskaitas: </vt:lpstr>
      <vt:lpstr>5. Jaunimo įtraukimas  į aktyvią jaunimo veiklą/projektą </vt:lpstr>
      <vt:lpstr>6. Tarpinstitucinis/tarpžinybinis  bendradarbiavimas, t.y.  pasirašytų bendradarbiavimo sutarčių skaičius- 7: </vt:lpstr>
      <vt:lpstr>7. Labiausiai  pavykęs organizacijos  projektas 2016 m.   (galite pateikti tik nuorodą, jei yra pristatymas internetinėje erdvėje): </vt:lpstr>
      <vt:lpstr>8. Informaciją apie kiekvieną į RJO sąjungą „Apvalus stalas“  įeinančią organizaciją.   </vt:lpstr>
      <vt:lpstr>JPP įstatymo 10 straipsnis</vt:lpstr>
      <vt:lpstr>Jaunimo politikos formavimas ir įgyvendinimas savivaldybėse</vt:lpstr>
      <vt:lpstr>Kaip užtikrinti jaunimo organizacijų plėtrą, įvairovę ir jaunimo  interesų atstovavimą savivaldybėje? Kai: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ROKIŠKIO RAJONO JAUNIMO, SU JAUNIMU DIRBANČIŲ ORGANIZACIJŲ, NEFORMALIŲ JAUNIMO GRUPIŲ IR JAUNIMO POLITIKOS SRITYJE DIRBANČIŲ JAUNIMO CENTRŲ/JAUNIMO ERDVIŲ PROJEKTINĖS VEIKLOS ORGANIZAVIMO 2016 metais apklausos  rezultatų pristatymas </dc:title>
  <cp:lastModifiedBy>Svietjaunimas</cp:lastModifiedBy>
  <cp:revision>88</cp:revision>
  <dcterms:modified xsi:type="dcterms:W3CDTF">2017-01-31T06:27:50Z</dcterms:modified>
</cp:coreProperties>
</file>